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  <p:sldMasterId id="2147483744" r:id="rId2"/>
    <p:sldMasterId id="2147483752" r:id="rId3"/>
    <p:sldMasterId id="2147483702" r:id="rId4"/>
    <p:sldMasterId id="2147483710" r:id="rId5"/>
    <p:sldMasterId id="2147483694" r:id="rId6"/>
  </p:sldMasterIdLst>
  <p:notesMasterIdLst>
    <p:notesMasterId r:id="rId20"/>
  </p:notesMasterIdLst>
  <p:handoutMasterIdLst>
    <p:handoutMasterId r:id="rId21"/>
  </p:handoutMasterIdLst>
  <p:sldIdLst>
    <p:sldId id="256" r:id="rId7"/>
    <p:sldId id="274" r:id="rId8"/>
    <p:sldId id="277" r:id="rId9"/>
    <p:sldId id="278" r:id="rId10"/>
    <p:sldId id="267" r:id="rId11"/>
    <p:sldId id="272" r:id="rId12"/>
    <p:sldId id="268" r:id="rId13"/>
    <p:sldId id="269" r:id="rId14"/>
    <p:sldId id="270" r:id="rId15"/>
    <p:sldId id="273" r:id="rId16"/>
    <p:sldId id="276" r:id="rId17"/>
    <p:sldId id="279" r:id="rId18"/>
    <p:sldId id="265" r:id="rId19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975"/>
    <a:srgbClr val="EDE987"/>
    <a:srgbClr val="002F5F"/>
    <a:srgbClr val="171786"/>
    <a:srgbClr val="3A983B"/>
    <a:srgbClr val="FCEA52"/>
    <a:srgbClr val="941315"/>
    <a:srgbClr val="5C238C"/>
    <a:srgbClr val="003061"/>
    <a:srgbClr val="196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4" autoAdjust="0"/>
    <p:restoredTop sz="89965" autoAdjust="0"/>
  </p:normalViewPr>
  <p:slideViewPr>
    <p:cSldViewPr>
      <p:cViewPr varScale="1">
        <p:scale>
          <a:sx n="109" d="100"/>
          <a:sy n="109" d="100"/>
        </p:scale>
        <p:origin x="390" y="4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32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5DE67-2EA6-4809-AA89-F57164F32371}" type="datetimeFigureOut">
              <a:rPr lang="sv-SE" smtClean="0"/>
              <a:t>2019-10-23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444FA-FFCC-46FC-9553-688432611A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9202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00B7E-7A17-47E8-A5AB-33071C0C8AAA}" type="datetimeFigureOut">
              <a:rPr lang="sv-SE" smtClean="0"/>
              <a:pPr/>
              <a:t>2019-10-23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4AB5-3208-46EB-A2CB-53BA67DEFF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473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64AB5-3208-46EB-A2CB-53BA67DEFF15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3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U_PPT_eld"/>
          <p:cNvPicPr>
            <a:picLocks noChangeAspect="1" noChangeArrowheads="1"/>
          </p:cNvPicPr>
          <p:nvPr userDrawn="1"/>
        </p:nvPicPr>
        <p:blipFill>
          <a:blip r:embed="rId2" cstate="print"/>
          <a:srcRect l="4988" t="-362"/>
          <a:stretch>
            <a:fillRect/>
          </a:stretch>
        </p:blipFill>
        <p:spPr bwMode="auto">
          <a:xfrm>
            <a:off x="0" y="1275606"/>
            <a:ext cx="5310514" cy="3867894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om du vill redigera mall för underrubrikformat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333E6DD-AB87-4E29-B55A-778A9170C19C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657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C0B9-ABC8-4D03-9A4C-EF5100446F8D}" type="datetime1">
              <a:rPr lang="en-GB" smtClean="0"/>
              <a:t>23/10/2019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19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B40C-48F7-411C-B68C-184F164FD867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319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05CC-64D3-4531-A3BF-A0E808C2BD9A}" type="datetime1">
              <a:rPr lang="en-GB" smtClean="0"/>
              <a:t>23/10/2019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821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641F-55B3-4861-A073-57550D551578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3093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79A1-8E15-4EF9-BF20-836F33F0FA38}" type="datetime1">
              <a:rPr lang="en-GB" smtClean="0"/>
              <a:t>23/10/2019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40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 descr="SU_PPT_olivkvist"/>
          <p:cNvPicPr>
            <a:picLocks noChangeAspect="1" noChangeArrowheads="1"/>
          </p:cNvPicPr>
          <p:nvPr userDrawn="1"/>
        </p:nvPicPr>
        <p:blipFill>
          <a:blip r:embed="rId2" cstate="print"/>
          <a:srcRect l="1746"/>
          <a:stretch>
            <a:fillRect/>
          </a:stretch>
        </p:blipFill>
        <p:spPr bwMode="auto">
          <a:xfrm>
            <a:off x="1588" y="317501"/>
            <a:ext cx="5077841" cy="4825999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1DA2F97-709A-4DF5-A0B0-CACFF9A21393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29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E4D94-083A-49CB-9815-BB4BC012A68F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7620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EEE18-FCCA-413C-970D-95F0BF0F2C12}" type="datetime1">
              <a:rPr lang="en-GB" smtClean="0"/>
              <a:t>23/10/2019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4011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770D-6022-418C-8338-AF5FF05888AA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741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15C5C-567E-493D-9C94-6AC3F5482E2D}" type="datetime1">
              <a:rPr lang="en-GB" smtClean="0"/>
              <a:t>23/10/2019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260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4904-6627-4FFA-8834-E587CA4DA326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627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FEBE-570B-46EA-931D-44F96AB62ACD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2086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6DD-12D8-4CF5-A6B1-34954CE058B4}" type="datetime1">
              <a:rPr lang="en-GB" smtClean="0"/>
              <a:t>23/10/2019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090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192" y="1210249"/>
            <a:ext cx="6385320" cy="4355166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10" name="Platshållare för datum 3"/>
          <p:cNvSpPr txBox="1">
            <a:spLocks/>
          </p:cNvSpPr>
          <p:nvPr userDrawn="1"/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l" defTabSz="914400" rtl="0" eaLnBrk="1" latinLnBrk="0" hangingPunct="1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E5FFC6-41AA-4BE7-83EF-516E46FBBFCD}" type="datetime1">
              <a:rPr lang="en-GB" smtClean="0"/>
              <a:pPr/>
              <a:t>23/10/2019</a:t>
            </a:fld>
            <a:endParaRPr lang="en-GB" dirty="0"/>
          </a:p>
        </p:txBody>
      </p:sp>
      <p:sp>
        <p:nvSpPr>
          <p:cNvPr id="11" name="Platshållare för sidfot 4"/>
          <p:cNvSpPr txBox="1">
            <a:spLocks/>
          </p:cNvSpPr>
          <p:nvPr userDrawn="1"/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sv-SE"/>
            </a:defPPr>
            <a:lvl1pPr marL="0" algn="l" defTabSz="914400" rtl="0" eaLnBrk="1" latinLnBrk="0" hangingPunct="1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2" name="Platshållare för bildnummer 5"/>
          <p:cNvSpPr txBox="1">
            <a:spLocks/>
          </p:cNvSpPr>
          <p:nvPr userDrawn="1"/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229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478CC8B-E311-4E36-A444-44475B8A9A3A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062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94F5EFE8-6B6B-4D07-B69B-C37006285262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263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3A90987-FA03-4B21-9672-B24ED2E5A619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0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0ADEFB0-36EC-4955-A4B1-49D832E3EEE1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1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14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E790F5E-4AEF-4A68-B0E5-1D45345A040D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19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63DF6B52-3F09-427E-94B9-D4335B450261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11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668" y="1275606"/>
            <a:ext cx="5411636" cy="3971792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3F461AC-7906-4B88-86ED-4032682275E1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54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AF58D-3485-4C33-871E-5BB10543C97F}" type="datetime1">
              <a:rPr lang="en-GB" smtClean="0"/>
              <a:t>23/10/2019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602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2EBAEDB-7B81-4E19-8A43-2B7B7368CFBD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25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C3DC9-D280-4CF4-B40C-AFBFC26E0CC6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04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55217297-348A-4F52-B25B-D89E1183EE4E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5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93D4905-D65C-45E3-94A0-D3689DABDF9E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1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1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4373194-E365-46C6-BD44-F09747102A3A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44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5C22D0E-E7B3-47D9-A277-5D9F7282EAB8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2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CF57F3D-29BB-42BF-A273-06E8C3EC6FF1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pic>
        <p:nvPicPr>
          <p:cNvPr id="12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442" y="411511"/>
            <a:ext cx="5646340" cy="5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9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8FA7FE4-96E7-4908-91F4-48EB2D7418EF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5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920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291200" y="2106000"/>
            <a:ext cx="33480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6D8CCF1-2B89-42EA-B216-942FED24B76D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4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BB3E81D-A9BF-4B59-947F-9393AA1FAA16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5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p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>
            <a:lvl1pPr marL="1588" indent="-1588">
              <a:lnSpc>
                <a:spcPts val="2600"/>
              </a:lnSpc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7228-B751-4405-B9C2-9CA0638A8317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5211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9016AF98-5203-4737-955F-4AAF3166862B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1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71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D2C7F0E-68ED-4A7C-8611-0E11B760FDE7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844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E823A2-F564-4927-919E-F3FA15525EA2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832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4690800" cy="5967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792000" y="2106000"/>
            <a:ext cx="4690800" cy="24111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619600" y="1471500"/>
            <a:ext cx="3060000" cy="3045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FCD2-862A-451E-940E-B746C42BDA28}" type="datetime1">
              <a:rPr lang="en-GB" smtClean="0"/>
              <a:t>23/10/2019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655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1458000"/>
            <a:ext cx="6850800" cy="305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8434-E1E9-493A-A161-A58E4FEDE1A3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3329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C78D-ADD2-42B5-BE1A-604FAAB785CA}" type="datetime1">
              <a:rPr lang="en-GB" smtClean="0"/>
              <a:t>23/10/2019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9938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 descr="SU_PPT_krono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14778"/>
            <a:ext cx="4139952" cy="3828722"/>
          </a:xfrm>
          <a:prstGeom prst="rect">
            <a:avLst/>
          </a:prstGeom>
          <a:noFill/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08000" y="1827900"/>
            <a:ext cx="6631200" cy="1069200"/>
          </a:xfrm>
          <a:prstGeom prst="rect">
            <a:avLst/>
          </a:prstGeom>
        </p:spPr>
        <p:txBody>
          <a:bodyPr lIns="72000" tIns="36000" rIns="72000" bIns="36000" anchor="ctr" anchorCtr="0">
            <a:normAutofit/>
          </a:bodyPr>
          <a:lstStyle>
            <a:lvl1pPr algn="l">
              <a:defRPr sz="4400" b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6631200" cy="87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900"/>
              </a:lnSpc>
              <a:spcBef>
                <a:spcPts val="480"/>
              </a:spcBef>
              <a:buNone/>
              <a:defRPr sz="200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E6A5976-9488-41E7-BF75-F81399A08550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546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F133-985D-4232-BA52-773DD52752D2}" type="datetime1">
              <a:rPr lang="en-GB" smtClean="0"/>
              <a:t>23/10/2019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/Name Name, Institution or similar</a:t>
            </a: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649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785E2454-F0EE-407C-A663-FCFB3BD2C84C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11560" y="303498"/>
            <a:ext cx="7920880" cy="596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sv-SE" smtClean="0"/>
              <a:t>Klicka här för att ändra format</a:t>
            </a:r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idx="1"/>
          </p:nvPr>
        </p:nvSpPr>
        <p:spPr>
          <a:xfrm>
            <a:off x="597600" y="982800"/>
            <a:ext cx="7948800" cy="323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 dirty="0"/>
          </a:p>
        </p:txBody>
      </p:sp>
      <p:pic>
        <p:nvPicPr>
          <p:cNvPr id="15" name="Picture 14" descr="logo-org-engelsk_rgb.png"/>
          <p:cNvPicPr>
            <a:picLocks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100392" y="4227934"/>
            <a:ext cx="78480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68E7B258-877A-4C27-B9ED-3A20F2DF5941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11560" y="303498"/>
            <a:ext cx="7920880" cy="596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idx="1"/>
          </p:nvPr>
        </p:nvSpPr>
        <p:spPr>
          <a:xfrm>
            <a:off x="597600" y="982800"/>
            <a:ext cx="7948800" cy="323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pic>
        <p:nvPicPr>
          <p:cNvPr id="11" name="Picture 10" descr="logo-org-engelsk_rgb.png"/>
          <p:cNvPicPr>
            <a:picLocks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100392" y="4227934"/>
            <a:ext cx="78480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7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A817347A-8FE0-4643-8167-0873C9C9BCED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11560" y="303498"/>
            <a:ext cx="7920880" cy="596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idx="1"/>
          </p:nvPr>
        </p:nvSpPr>
        <p:spPr>
          <a:xfrm>
            <a:off x="597600" y="982800"/>
            <a:ext cx="7948800" cy="323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pic>
        <p:nvPicPr>
          <p:cNvPr id="11" name="Picture 10" descr="logo-org-engelsk_rgb.png"/>
          <p:cNvPicPr>
            <a:picLocks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100392" y="4227934"/>
            <a:ext cx="784800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1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611560" y="303498"/>
            <a:ext cx="7920880" cy="5967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97600" y="982800"/>
            <a:ext cx="7948800" cy="323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12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68EFA68-0316-4358-A198-DC70811585D9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Bildobjekt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240023"/>
            <a:ext cx="783842" cy="7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5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  <a:p>
            <a:pPr lvl="0"/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51383389-7A89-4AC6-B997-09885AB31F4E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Bildobjekt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240023"/>
            <a:ext cx="783842" cy="7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4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792000" y="1458000"/>
            <a:ext cx="6850800" cy="5967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92000" y="2106000"/>
            <a:ext cx="6850800" cy="24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68480" y="4792500"/>
            <a:ext cx="1123200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F020CF0-032D-4257-B857-3E7BC4574107}" type="datetime1">
              <a:rPr lang="en-GB" smtClean="0"/>
              <a:t>23/10/2019</a:t>
            </a:fld>
            <a:endParaRPr lang="en-GB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763688" y="4785996"/>
            <a:ext cx="4392488" cy="21710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GB" sz="1200" kern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/Name </a:t>
            </a:r>
            <a:r>
              <a:rPr lang="en-US" dirty="0" err="1" smtClean="0"/>
              <a:t>Name</a:t>
            </a:r>
            <a:r>
              <a:rPr lang="en-US" dirty="0" smtClean="0"/>
              <a:t>, Institution or similar</a:t>
            </a:r>
            <a:endParaRPr lang="en-US" dirty="0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sv-SE" sz="1200" kern="120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00B66ED-EE6C-4E7E-848D-94DB84BF311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Bildobjekt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240023"/>
            <a:ext cx="783842" cy="7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2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lnSpc>
          <a:spcPts val="2900"/>
        </a:lnSpc>
        <a:spcBef>
          <a:spcPct val="20000"/>
        </a:spcBef>
        <a:buSzPct val="93000"/>
        <a:buFont typeface="Verdana" pitchFamily="34" charset="0"/>
        <a:buChar char="●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08000" y="843558"/>
            <a:ext cx="6631200" cy="2053542"/>
          </a:xfrm>
        </p:spPr>
        <p:txBody>
          <a:bodyPr>
            <a:noAutofit/>
          </a:bodyPr>
          <a:lstStyle/>
          <a:p>
            <a:r>
              <a:rPr lang="en-GB" sz="3200" b="1" dirty="0" smtClean="0"/>
              <a:t>Light scattering enhancement factor: </a:t>
            </a:r>
            <a:r>
              <a:rPr lang="en-GB" sz="3200" dirty="0" smtClean="0"/>
              <a:t>Discrepancies </a:t>
            </a:r>
            <a:r>
              <a:rPr lang="en-GB" sz="3200" dirty="0"/>
              <a:t>between model and </a:t>
            </a:r>
            <a:r>
              <a:rPr lang="en-GB" sz="3200" dirty="0" smtClean="0"/>
              <a:t>Observations</a:t>
            </a:r>
            <a:r>
              <a:rPr lang="en-GB" sz="3200" b="1" dirty="0"/>
              <a:t/>
            </a:r>
            <a:br>
              <a:rPr lang="en-GB" sz="3200" b="1" dirty="0"/>
            </a:br>
            <a:endParaRPr lang="en-GB" sz="32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008000" y="2894400"/>
            <a:ext cx="4212072" cy="61345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22856"/>
                </a:solidFill>
              </a:rPr>
              <a:t>Dominic </a:t>
            </a:r>
            <a:r>
              <a:rPr lang="en-US" sz="1800" dirty="0" err="1" smtClean="0">
                <a:solidFill>
                  <a:srgbClr val="022856"/>
                </a:solidFill>
              </a:rPr>
              <a:t>Heslin</a:t>
            </a:r>
            <a:r>
              <a:rPr lang="en-US" sz="1800" dirty="0" smtClean="0">
                <a:solidFill>
                  <a:srgbClr val="022856"/>
                </a:solidFill>
              </a:rPr>
              <a:t>-Rees</a:t>
            </a:r>
            <a:endParaRPr lang="en-US" sz="1800" baseline="30000" dirty="0" smtClean="0">
              <a:solidFill>
                <a:srgbClr val="022856"/>
              </a:solidFill>
            </a:endParaRPr>
          </a:p>
          <a:p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10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09508"/>
            <a:ext cx="9144000" cy="2262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" y="-50155"/>
            <a:ext cx="984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" y="2845440"/>
            <a:ext cx="9144000" cy="2262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22" y="24277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Globase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8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02"/>
            <a:ext cx="9144000" cy="2262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7090" y="0"/>
            <a:ext cx="869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2901796"/>
            <a:ext cx="9144000" cy="22622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427165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Chem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251520" y="555526"/>
            <a:ext cx="9001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not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correlate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insitu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  <a:endParaRPr lang="sv-SE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Summer (JJA)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lower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compared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months</a:t>
            </a:r>
            <a:endParaRPr lang="sv-SE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Summer/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Autumn</a:t>
            </a: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underestimated</a:t>
            </a:r>
            <a:endParaRPr lang="sv-SE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Summer emissions BC/organics weighted too much in the models?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 spray emissions weighted too little?</a:t>
            </a:r>
            <a:endParaRPr lang="sv-SE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Winter/Spring </a:t>
            </a:r>
            <a:r>
              <a:rPr lang="sv-SE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overestimated</a:t>
            </a:r>
            <a:endParaRPr lang="sv-SE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 spray emissions weighted too </a:t>
            </a:r>
            <a:r>
              <a:rPr lang="en-GB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much?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Sources from continent overestimated in models</a:t>
            </a:r>
            <a:endParaRPr lang="sv-SE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496" y="-20538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6876256" cy="51562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1008000" y="843558"/>
            <a:ext cx="6631200" cy="20535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/>
            <a:r>
              <a:rPr lang="sv-SE" sz="3200" dirty="0" err="1" smtClean="0">
                <a:solidFill>
                  <a:schemeClr val="bg1"/>
                </a:solidFill>
              </a:rPr>
              <a:t>Thanks</a:t>
            </a:r>
            <a:r>
              <a:rPr lang="sv-SE" sz="3200" dirty="0" smtClean="0">
                <a:solidFill>
                  <a:schemeClr val="bg1"/>
                </a:solidFill>
              </a:rPr>
              <a:t> for </a:t>
            </a:r>
            <a:r>
              <a:rPr lang="sv-SE" sz="3200" dirty="0" err="1" smtClean="0">
                <a:solidFill>
                  <a:schemeClr val="bg1"/>
                </a:solidFill>
              </a:rPr>
              <a:t>listening</a:t>
            </a:r>
            <a:endParaRPr lang="sv-SE" sz="3200" dirty="0" smtClean="0">
              <a:solidFill>
                <a:schemeClr val="bg1"/>
              </a:solidFill>
            </a:endParaRPr>
          </a:p>
          <a:p>
            <a:pPr algn="ctr"/>
            <a:endParaRPr lang="sv-SE" sz="3200" dirty="0">
              <a:solidFill>
                <a:schemeClr val="bg1"/>
              </a:solidFill>
            </a:endParaRPr>
          </a:p>
          <a:p>
            <a:pPr algn="ctr"/>
            <a:r>
              <a:rPr lang="sv-SE" sz="3200" dirty="0" err="1" smtClean="0">
                <a:solidFill>
                  <a:schemeClr val="bg1"/>
                </a:solidFill>
              </a:rPr>
              <a:t>Questions</a:t>
            </a:r>
            <a:r>
              <a:rPr lang="sv-SE" sz="3200" dirty="0" smtClean="0">
                <a:solidFill>
                  <a:schemeClr val="bg1"/>
                </a:solidFill>
              </a:rPr>
              <a:t>?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251520" y="60625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scattering enhancement factor f (RH, λ) 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describes the </a:t>
            </a: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 of water uptake on the particle light scattering. </a:t>
            </a:r>
            <a:endParaRPr lang="en-GB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496" y="-20538"/>
            <a:ext cx="2367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51520" y="1995686"/>
                <a:ext cx="8640960" cy="11617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 (RH, λ)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sv-SE" sz="2400" b="0" i="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sv-SE" sz="2400" b="0" i="0" baseline="-250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wet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)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RH</m:t>
                        </m:r>
                        <m:r>
                          <m:rPr>
                            <m:nor/>
                          </m:rPr>
                          <a:rPr lang="sv-SE" sz="2400" b="0" i="0" baseline="-25000" dirty="0" smtClean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dry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n-GB" sz="2400" dirty="0"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95686"/>
                <a:ext cx="8640960" cy="1161793"/>
              </a:xfrm>
              <a:prstGeom prst="rect">
                <a:avLst/>
              </a:prstGeom>
              <a:blipFill rotWithShape="0">
                <a:blip r:embed="rId2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51520" y="3038174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Depends on size and chemical 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composition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528" y="353431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1.28 for mineral dust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 to 3.41 for Arctic aerosol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3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35496" y="-20538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606250"/>
            <a:ext cx="86409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well do models represent aerosol hygroscopic growth</a:t>
            </a:r>
          </a:p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Compare with </a:t>
            </a:r>
            <a:r>
              <a:rPr lang="en-GB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insitu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observations for f(RH) at Barrow, Alaska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 the influence of the different definitions of dry conditions (RH=0,40 %)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3" name="Rectangle 2"/>
          <p:cNvSpPr/>
          <p:nvPr/>
        </p:nvSpPr>
        <p:spPr>
          <a:xfrm>
            <a:off x="35496" y="-20538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005718"/>
            <a:ext cx="5995988" cy="19954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520" y="606250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r>
              <a:rPr lang="sv-SE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sv-SE" sz="2400" dirty="0" err="1" smtClean="0">
                <a:solidFill>
                  <a:srgbClr val="1717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Atras</a:t>
            </a:r>
            <a:r>
              <a:rPr lang="sv-SE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sv-SE" sz="2400" dirty="0" smtClean="0">
                <a:solidFill>
                  <a:srgbClr val="3A983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</a:t>
            </a:r>
            <a:r>
              <a:rPr lang="sv-SE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sv-SE" sz="2400" dirty="0" err="1" smtClean="0">
                <a:solidFill>
                  <a:srgbClr val="FCEA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Chem</a:t>
            </a:r>
            <a:r>
              <a:rPr lang="sv-SE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sv-SE" sz="2400" dirty="0" smtClean="0">
                <a:solidFill>
                  <a:srgbClr val="9413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Oslo</a:t>
            </a:r>
            <a:r>
              <a:rPr lang="sv-SE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</a:t>
            </a:r>
            <a:r>
              <a:rPr lang="sv-SE" sz="2400" dirty="0" err="1" smtClean="0">
                <a:solidFill>
                  <a:srgbClr val="5C23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Globase</a:t>
            </a:r>
            <a:r>
              <a:rPr lang="sv-SE" sz="2400" dirty="0" smtClean="0">
                <a:solidFill>
                  <a:srgbClr val="5C23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2010,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daily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hourly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sv-SE" sz="2400" dirty="0" smtClean="0">
                <a:solidFill>
                  <a:srgbClr val="5C23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endParaRPr lang="sv-SE" sz="2400" dirty="0">
              <a:solidFill>
                <a:srgbClr val="002F5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Insitu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measurements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Barrow (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2010,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6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hours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sv-SE" sz="2400" dirty="0">
              <a:solidFill>
                <a:srgbClr val="002F5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Temporally</a:t>
            </a:r>
            <a:r>
              <a:rPr lang="sv-SE" sz="2400" dirty="0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sv-SE" sz="2400" dirty="0" err="1" smtClean="0">
                <a:solidFill>
                  <a:srgbClr val="002F5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collocated</a:t>
            </a:r>
            <a:endParaRPr lang="sv-SE" sz="2400" dirty="0" smtClean="0">
              <a:solidFill>
                <a:srgbClr val="002F5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v-SE" sz="2400" dirty="0">
              <a:solidFill>
                <a:srgbClr val="002F5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400" dirty="0">
              <a:solidFill>
                <a:srgbClr val="002F5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4" y="339502"/>
            <a:ext cx="9144000" cy="39386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" y="339502"/>
            <a:ext cx="9144000" cy="3938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02"/>
            <a:ext cx="9144000" cy="393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" y="339502"/>
            <a:ext cx="9144000" cy="3938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339502"/>
            <a:ext cx="9144000" cy="3938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02"/>
            <a:ext cx="9144000" cy="3938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1" y="339502"/>
            <a:ext cx="9144000" cy="3938672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5004048" y="2355726"/>
            <a:ext cx="2585151" cy="2298832"/>
          </a:xfrm>
          <a:custGeom>
            <a:avLst/>
            <a:gdLst>
              <a:gd name="connsiteX0" fmla="*/ 1688412 w 3376824"/>
              <a:gd name="connsiteY0" fmla="*/ 0 h 2431350"/>
              <a:gd name="connsiteX1" fmla="*/ 2552508 w 3376824"/>
              <a:gd name="connsiteY1" fmla="*/ 612068 h 2431350"/>
              <a:gd name="connsiteX2" fmla="*/ 2120460 w 3376824"/>
              <a:gd name="connsiteY2" fmla="*/ 612068 h 2431350"/>
              <a:gd name="connsiteX3" fmla="*/ 2120460 w 3376824"/>
              <a:gd name="connsiteY3" fmla="*/ 792088 h 2431350"/>
              <a:gd name="connsiteX4" fmla="*/ 3103608 w 3376824"/>
              <a:gd name="connsiteY4" fmla="*/ 792088 h 2431350"/>
              <a:gd name="connsiteX5" fmla="*/ 3376824 w 3376824"/>
              <a:gd name="connsiteY5" fmla="*/ 1065304 h 2431350"/>
              <a:gd name="connsiteX6" fmla="*/ 3376824 w 3376824"/>
              <a:gd name="connsiteY6" fmla="*/ 2158134 h 2431350"/>
              <a:gd name="connsiteX7" fmla="*/ 3103608 w 3376824"/>
              <a:gd name="connsiteY7" fmla="*/ 2431350 h 2431350"/>
              <a:gd name="connsiteX8" fmla="*/ 273216 w 3376824"/>
              <a:gd name="connsiteY8" fmla="*/ 2431350 h 2431350"/>
              <a:gd name="connsiteX9" fmla="*/ 0 w 3376824"/>
              <a:gd name="connsiteY9" fmla="*/ 2158134 h 2431350"/>
              <a:gd name="connsiteX10" fmla="*/ 0 w 3376824"/>
              <a:gd name="connsiteY10" fmla="*/ 1065304 h 2431350"/>
              <a:gd name="connsiteX11" fmla="*/ 273216 w 3376824"/>
              <a:gd name="connsiteY11" fmla="*/ 792088 h 2431350"/>
              <a:gd name="connsiteX12" fmla="*/ 1256364 w 3376824"/>
              <a:gd name="connsiteY12" fmla="*/ 792088 h 2431350"/>
              <a:gd name="connsiteX13" fmla="*/ 1256364 w 3376824"/>
              <a:gd name="connsiteY13" fmla="*/ 612068 h 2431350"/>
              <a:gd name="connsiteX14" fmla="*/ 824316 w 3376824"/>
              <a:gd name="connsiteY14" fmla="*/ 612068 h 243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24" h="2431350">
                <a:moveTo>
                  <a:pt x="1688412" y="0"/>
                </a:moveTo>
                <a:lnTo>
                  <a:pt x="2552508" y="612068"/>
                </a:lnTo>
                <a:lnTo>
                  <a:pt x="2120460" y="612068"/>
                </a:lnTo>
                <a:lnTo>
                  <a:pt x="2120460" y="792088"/>
                </a:lnTo>
                <a:lnTo>
                  <a:pt x="3103608" y="792088"/>
                </a:lnTo>
                <a:cubicBezTo>
                  <a:pt x="3254501" y="792088"/>
                  <a:pt x="3376824" y="914411"/>
                  <a:pt x="3376824" y="1065304"/>
                </a:cubicBezTo>
                <a:lnTo>
                  <a:pt x="3376824" y="2158134"/>
                </a:lnTo>
                <a:cubicBezTo>
                  <a:pt x="3376824" y="2309027"/>
                  <a:pt x="3254501" y="2431350"/>
                  <a:pt x="3103608" y="2431350"/>
                </a:cubicBezTo>
                <a:lnTo>
                  <a:pt x="273216" y="2431350"/>
                </a:lnTo>
                <a:cubicBezTo>
                  <a:pt x="122323" y="2431350"/>
                  <a:pt x="0" y="2309027"/>
                  <a:pt x="0" y="2158134"/>
                </a:cubicBezTo>
                <a:lnTo>
                  <a:pt x="0" y="1065304"/>
                </a:lnTo>
                <a:cubicBezTo>
                  <a:pt x="0" y="914411"/>
                  <a:pt x="122323" y="792088"/>
                  <a:pt x="273216" y="792088"/>
                </a:cubicBezTo>
                <a:lnTo>
                  <a:pt x="1256364" y="792088"/>
                </a:lnTo>
                <a:lnTo>
                  <a:pt x="1256364" y="612068"/>
                </a:lnTo>
                <a:lnTo>
                  <a:pt x="824316" y="61206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3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5068919" y="3214398"/>
                <a:ext cx="2535013" cy="1281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f(RH) greater in summer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GB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GB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sea salt aerosol particles</a:t>
                </a: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919" y="3214398"/>
                <a:ext cx="2535013" cy="1281698"/>
              </a:xfrm>
              <a:prstGeom prst="rect">
                <a:avLst/>
              </a:prstGeom>
              <a:blipFill rotWithShape="0">
                <a:blip r:embed="rId9"/>
                <a:stretch>
                  <a:fillRect l="-6265" t="-2370" b="-6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6</a:t>
            </a:fld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36" y="169694"/>
            <a:ext cx="4975916" cy="2143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5" y="2859783"/>
            <a:ext cx="4975916" cy="2143318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6228184" y="4792500"/>
            <a:ext cx="1504616" cy="210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lang="sv-SE" sz="1200" kern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0B66ED-EE6C-4E7E-848D-94DB84BF311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5560788" y="1677536"/>
            <a:ext cx="3376824" cy="2431350"/>
          </a:xfrm>
          <a:custGeom>
            <a:avLst/>
            <a:gdLst>
              <a:gd name="connsiteX0" fmla="*/ 1688412 w 3376824"/>
              <a:gd name="connsiteY0" fmla="*/ 0 h 2431350"/>
              <a:gd name="connsiteX1" fmla="*/ 2552508 w 3376824"/>
              <a:gd name="connsiteY1" fmla="*/ 612068 h 2431350"/>
              <a:gd name="connsiteX2" fmla="*/ 2120460 w 3376824"/>
              <a:gd name="connsiteY2" fmla="*/ 612068 h 2431350"/>
              <a:gd name="connsiteX3" fmla="*/ 2120460 w 3376824"/>
              <a:gd name="connsiteY3" fmla="*/ 792088 h 2431350"/>
              <a:gd name="connsiteX4" fmla="*/ 3103608 w 3376824"/>
              <a:gd name="connsiteY4" fmla="*/ 792088 h 2431350"/>
              <a:gd name="connsiteX5" fmla="*/ 3376824 w 3376824"/>
              <a:gd name="connsiteY5" fmla="*/ 1065304 h 2431350"/>
              <a:gd name="connsiteX6" fmla="*/ 3376824 w 3376824"/>
              <a:gd name="connsiteY6" fmla="*/ 2158134 h 2431350"/>
              <a:gd name="connsiteX7" fmla="*/ 3103608 w 3376824"/>
              <a:gd name="connsiteY7" fmla="*/ 2431350 h 2431350"/>
              <a:gd name="connsiteX8" fmla="*/ 273216 w 3376824"/>
              <a:gd name="connsiteY8" fmla="*/ 2431350 h 2431350"/>
              <a:gd name="connsiteX9" fmla="*/ 0 w 3376824"/>
              <a:gd name="connsiteY9" fmla="*/ 2158134 h 2431350"/>
              <a:gd name="connsiteX10" fmla="*/ 0 w 3376824"/>
              <a:gd name="connsiteY10" fmla="*/ 1065304 h 2431350"/>
              <a:gd name="connsiteX11" fmla="*/ 273216 w 3376824"/>
              <a:gd name="connsiteY11" fmla="*/ 792088 h 2431350"/>
              <a:gd name="connsiteX12" fmla="*/ 1256364 w 3376824"/>
              <a:gd name="connsiteY12" fmla="*/ 792088 h 2431350"/>
              <a:gd name="connsiteX13" fmla="*/ 1256364 w 3376824"/>
              <a:gd name="connsiteY13" fmla="*/ 612068 h 2431350"/>
              <a:gd name="connsiteX14" fmla="*/ 824316 w 3376824"/>
              <a:gd name="connsiteY14" fmla="*/ 612068 h 243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24" h="2431350">
                <a:moveTo>
                  <a:pt x="1688412" y="0"/>
                </a:moveTo>
                <a:lnTo>
                  <a:pt x="2552508" y="612068"/>
                </a:lnTo>
                <a:lnTo>
                  <a:pt x="2120460" y="612068"/>
                </a:lnTo>
                <a:lnTo>
                  <a:pt x="2120460" y="792088"/>
                </a:lnTo>
                <a:lnTo>
                  <a:pt x="3103608" y="792088"/>
                </a:lnTo>
                <a:cubicBezTo>
                  <a:pt x="3254501" y="792088"/>
                  <a:pt x="3376824" y="914411"/>
                  <a:pt x="3376824" y="1065304"/>
                </a:cubicBezTo>
                <a:lnTo>
                  <a:pt x="3376824" y="2158134"/>
                </a:lnTo>
                <a:cubicBezTo>
                  <a:pt x="3376824" y="2309027"/>
                  <a:pt x="3254501" y="2431350"/>
                  <a:pt x="3103608" y="2431350"/>
                </a:cubicBezTo>
                <a:lnTo>
                  <a:pt x="273216" y="2431350"/>
                </a:lnTo>
                <a:cubicBezTo>
                  <a:pt x="122323" y="2431350"/>
                  <a:pt x="0" y="2309027"/>
                  <a:pt x="0" y="2158134"/>
                </a:cubicBezTo>
                <a:lnTo>
                  <a:pt x="0" y="1065304"/>
                </a:lnTo>
                <a:cubicBezTo>
                  <a:pt x="0" y="914411"/>
                  <a:pt x="122323" y="792088"/>
                  <a:pt x="273216" y="792088"/>
                </a:cubicBezTo>
                <a:lnTo>
                  <a:pt x="1256364" y="792088"/>
                </a:lnTo>
                <a:lnTo>
                  <a:pt x="1256364" y="612068"/>
                </a:lnTo>
                <a:lnTo>
                  <a:pt x="824316" y="61206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3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706256" y="2523955"/>
            <a:ext cx="323135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Underestimate </a:t>
            </a:r>
          </a:p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f(RH = 85/40 %) in autumn and start of winter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179512" y="915566"/>
            <a:ext cx="3171741" cy="2888324"/>
          </a:xfrm>
          <a:custGeom>
            <a:avLst/>
            <a:gdLst>
              <a:gd name="connsiteX0" fmla="*/ 1688412 w 3376824"/>
              <a:gd name="connsiteY0" fmla="*/ 0 h 2431350"/>
              <a:gd name="connsiteX1" fmla="*/ 2552508 w 3376824"/>
              <a:gd name="connsiteY1" fmla="*/ 612068 h 2431350"/>
              <a:gd name="connsiteX2" fmla="*/ 2120460 w 3376824"/>
              <a:gd name="connsiteY2" fmla="*/ 612068 h 2431350"/>
              <a:gd name="connsiteX3" fmla="*/ 2120460 w 3376824"/>
              <a:gd name="connsiteY3" fmla="*/ 792088 h 2431350"/>
              <a:gd name="connsiteX4" fmla="*/ 3103608 w 3376824"/>
              <a:gd name="connsiteY4" fmla="*/ 792088 h 2431350"/>
              <a:gd name="connsiteX5" fmla="*/ 3376824 w 3376824"/>
              <a:gd name="connsiteY5" fmla="*/ 1065304 h 2431350"/>
              <a:gd name="connsiteX6" fmla="*/ 3376824 w 3376824"/>
              <a:gd name="connsiteY6" fmla="*/ 2158134 h 2431350"/>
              <a:gd name="connsiteX7" fmla="*/ 3103608 w 3376824"/>
              <a:gd name="connsiteY7" fmla="*/ 2431350 h 2431350"/>
              <a:gd name="connsiteX8" fmla="*/ 273216 w 3376824"/>
              <a:gd name="connsiteY8" fmla="*/ 2431350 h 2431350"/>
              <a:gd name="connsiteX9" fmla="*/ 0 w 3376824"/>
              <a:gd name="connsiteY9" fmla="*/ 2158134 h 2431350"/>
              <a:gd name="connsiteX10" fmla="*/ 0 w 3376824"/>
              <a:gd name="connsiteY10" fmla="*/ 1065304 h 2431350"/>
              <a:gd name="connsiteX11" fmla="*/ 273216 w 3376824"/>
              <a:gd name="connsiteY11" fmla="*/ 792088 h 2431350"/>
              <a:gd name="connsiteX12" fmla="*/ 1256364 w 3376824"/>
              <a:gd name="connsiteY12" fmla="*/ 792088 h 2431350"/>
              <a:gd name="connsiteX13" fmla="*/ 1256364 w 3376824"/>
              <a:gd name="connsiteY13" fmla="*/ 612068 h 2431350"/>
              <a:gd name="connsiteX14" fmla="*/ 824316 w 3376824"/>
              <a:gd name="connsiteY14" fmla="*/ 612068 h 243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24" h="2431350">
                <a:moveTo>
                  <a:pt x="1688412" y="0"/>
                </a:moveTo>
                <a:lnTo>
                  <a:pt x="2552508" y="612068"/>
                </a:lnTo>
                <a:lnTo>
                  <a:pt x="2120460" y="612068"/>
                </a:lnTo>
                <a:lnTo>
                  <a:pt x="2120460" y="792088"/>
                </a:lnTo>
                <a:lnTo>
                  <a:pt x="3103608" y="792088"/>
                </a:lnTo>
                <a:cubicBezTo>
                  <a:pt x="3254501" y="792088"/>
                  <a:pt x="3376824" y="914411"/>
                  <a:pt x="3376824" y="1065304"/>
                </a:cubicBezTo>
                <a:lnTo>
                  <a:pt x="3376824" y="2158134"/>
                </a:lnTo>
                <a:cubicBezTo>
                  <a:pt x="3376824" y="2309027"/>
                  <a:pt x="3254501" y="2431350"/>
                  <a:pt x="3103608" y="2431350"/>
                </a:cubicBezTo>
                <a:lnTo>
                  <a:pt x="273216" y="2431350"/>
                </a:lnTo>
                <a:cubicBezTo>
                  <a:pt x="122323" y="2431350"/>
                  <a:pt x="0" y="2309027"/>
                  <a:pt x="0" y="2158134"/>
                </a:cubicBezTo>
                <a:lnTo>
                  <a:pt x="0" y="1065304"/>
                </a:lnTo>
                <a:cubicBezTo>
                  <a:pt x="0" y="914411"/>
                  <a:pt x="122323" y="792088"/>
                  <a:pt x="273216" y="792088"/>
                </a:cubicBezTo>
                <a:lnTo>
                  <a:pt x="1256364" y="792088"/>
                </a:lnTo>
                <a:lnTo>
                  <a:pt x="1256364" y="612068"/>
                </a:lnTo>
                <a:lnTo>
                  <a:pt x="824316" y="61206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3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47646" y="915566"/>
            <a:ext cx="3181704" cy="275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tend to overestimate</a:t>
            </a:r>
          </a:p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f(RH = 85/0 %) in late </a:t>
            </a:r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winter &amp; spring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79512" y="123478"/>
            <a:ext cx="8964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correlation between models and measurements</a:t>
            </a:r>
          </a:p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106"/>
            <a:ext cx="9144000" cy="2237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396"/>
            <a:ext cx="9144000" cy="22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634599" y="4708853"/>
            <a:ext cx="1504616" cy="210600"/>
          </a:xfrm>
        </p:spPr>
        <p:txBody>
          <a:bodyPr/>
          <a:lstStyle/>
          <a:p>
            <a:fld id="{400B66ED-EE6C-4E7E-848D-94DB84BF3115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9" y="639509"/>
            <a:ext cx="4694431" cy="44108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81209" y="4125273"/>
            <a:ext cx="3240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f(RH = 85/40 %)  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508"/>
            <a:ext cx="4694431" cy="4410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34599" y="410678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f(RH = 85/0 %)  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 rot="10800000">
            <a:off x="5921536" y="841817"/>
            <a:ext cx="2826928" cy="1441901"/>
          </a:xfrm>
          <a:custGeom>
            <a:avLst/>
            <a:gdLst>
              <a:gd name="connsiteX0" fmla="*/ 1688412 w 3376824"/>
              <a:gd name="connsiteY0" fmla="*/ 0 h 2431350"/>
              <a:gd name="connsiteX1" fmla="*/ 2552508 w 3376824"/>
              <a:gd name="connsiteY1" fmla="*/ 612068 h 2431350"/>
              <a:gd name="connsiteX2" fmla="*/ 2120460 w 3376824"/>
              <a:gd name="connsiteY2" fmla="*/ 612068 h 2431350"/>
              <a:gd name="connsiteX3" fmla="*/ 2120460 w 3376824"/>
              <a:gd name="connsiteY3" fmla="*/ 792088 h 2431350"/>
              <a:gd name="connsiteX4" fmla="*/ 3103608 w 3376824"/>
              <a:gd name="connsiteY4" fmla="*/ 792088 h 2431350"/>
              <a:gd name="connsiteX5" fmla="*/ 3376824 w 3376824"/>
              <a:gd name="connsiteY5" fmla="*/ 1065304 h 2431350"/>
              <a:gd name="connsiteX6" fmla="*/ 3376824 w 3376824"/>
              <a:gd name="connsiteY6" fmla="*/ 2158134 h 2431350"/>
              <a:gd name="connsiteX7" fmla="*/ 3103608 w 3376824"/>
              <a:gd name="connsiteY7" fmla="*/ 2431350 h 2431350"/>
              <a:gd name="connsiteX8" fmla="*/ 273216 w 3376824"/>
              <a:gd name="connsiteY8" fmla="*/ 2431350 h 2431350"/>
              <a:gd name="connsiteX9" fmla="*/ 0 w 3376824"/>
              <a:gd name="connsiteY9" fmla="*/ 2158134 h 2431350"/>
              <a:gd name="connsiteX10" fmla="*/ 0 w 3376824"/>
              <a:gd name="connsiteY10" fmla="*/ 1065304 h 2431350"/>
              <a:gd name="connsiteX11" fmla="*/ 273216 w 3376824"/>
              <a:gd name="connsiteY11" fmla="*/ 792088 h 2431350"/>
              <a:gd name="connsiteX12" fmla="*/ 1256364 w 3376824"/>
              <a:gd name="connsiteY12" fmla="*/ 792088 h 2431350"/>
              <a:gd name="connsiteX13" fmla="*/ 1256364 w 3376824"/>
              <a:gd name="connsiteY13" fmla="*/ 612068 h 2431350"/>
              <a:gd name="connsiteX14" fmla="*/ 824316 w 3376824"/>
              <a:gd name="connsiteY14" fmla="*/ 612068 h 243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24" h="2431350">
                <a:moveTo>
                  <a:pt x="1688412" y="0"/>
                </a:moveTo>
                <a:lnTo>
                  <a:pt x="2552508" y="612068"/>
                </a:lnTo>
                <a:lnTo>
                  <a:pt x="2120460" y="612068"/>
                </a:lnTo>
                <a:lnTo>
                  <a:pt x="2120460" y="792088"/>
                </a:lnTo>
                <a:lnTo>
                  <a:pt x="3103608" y="792088"/>
                </a:lnTo>
                <a:cubicBezTo>
                  <a:pt x="3254501" y="792088"/>
                  <a:pt x="3376824" y="914411"/>
                  <a:pt x="3376824" y="1065304"/>
                </a:cubicBezTo>
                <a:lnTo>
                  <a:pt x="3376824" y="2158134"/>
                </a:lnTo>
                <a:cubicBezTo>
                  <a:pt x="3376824" y="2309027"/>
                  <a:pt x="3254501" y="2431350"/>
                  <a:pt x="3103608" y="2431350"/>
                </a:cubicBezTo>
                <a:lnTo>
                  <a:pt x="273216" y="2431350"/>
                </a:lnTo>
                <a:cubicBezTo>
                  <a:pt x="122323" y="2431350"/>
                  <a:pt x="0" y="2309027"/>
                  <a:pt x="0" y="2158134"/>
                </a:cubicBezTo>
                <a:lnTo>
                  <a:pt x="0" y="1065304"/>
                </a:lnTo>
                <a:cubicBezTo>
                  <a:pt x="0" y="914411"/>
                  <a:pt x="122323" y="792088"/>
                  <a:pt x="273216" y="792088"/>
                </a:cubicBezTo>
                <a:lnTo>
                  <a:pt x="1256364" y="792088"/>
                </a:lnTo>
                <a:lnTo>
                  <a:pt x="1256364" y="612068"/>
                </a:lnTo>
                <a:lnTo>
                  <a:pt x="824316" y="61206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3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6002455" y="841817"/>
            <a:ext cx="2876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Summer and autumn underestimated in the</a:t>
            </a:r>
          </a:p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1663636" y="98964"/>
            <a:ext cx="2044268" cy="1320658"/>
          </a:xfrm>
          <a:custGeom>
            <a:avLst/>
            <a:gdLst>
              <a:gd name="connsiteX0" fmla="*/ 1688412 w 3376824"/>
              <a:gd name="connsiteY0" fmla="*/ 0 h 2431350"/>
              <a:gd name="connsiteX1" fmla="*/ 2552508 w 3376824"/>
              <a:gd name="connsiteY1" fmla="*/ 612068 h 2431350"/>
              <a:gd name="connsiteX2" fmla="*/ 2120460 w 3376824"/>
              <a:gd name="connsiteY2" fmla="*/ 612068 h 2431350"/>
              <a:gd name="connsiteX3" fmla="*/ 2120460 w 3376824"/>
              <a:gd name="connsiteY3" fmla="*/ 792088 h 2431350"/>
              <a:gd name="connsiteX4" fmla="*/ 3103608 w 3376824"/>
              <a:gd name="connsiteY4" fmla="*/ 792088 h 2431350"/>
              <a:gd name="connsiteX5" fmla="*/ 3376824 w 3376824"/>
              <a:gd name="connsiteY5" fmla="*/ 1065304 h 2431350"/>
              <a:gd name="connsiteX6" fmla="*/ 3376824 w 3376824"/>
              <a:gd name="connsiteY6" fmla="*/ 2158134 h 2431350"/>
              <a:gd name="connsiteX7" fmla="*/ 3103608 w 3376824"/>
              <a:gd name="connsiteY7" fmla="*/ 2431350 h 2431350"/>
              <a:gd name="connsiteX8" fmla="*/ 273216 w 3376824"/>
              <a:gd name="connsiteY8" fmla="*/ 2431350 h 2431350"/>
              <a:gd name="connsiteX9" fmla="*/ 0 w 3376824"/>
              <a:gd name="connsiteY9" fmla="*/ 2158134 h 2431350"/>
              <a:gd name="connsiteX10" fmla="*/ 0 w 3376824"/>
              <a:gd name="connsiteY10" fmla="*/ 1065304 h 2431350"/>
              <a:gd name="connsiteX11" fmla="*/ 273216 w 3376824"/>
              <a:gd name="connsiteY11" fmla="*/ 792088 h 2431350"/>
              <a:gd name="connsiteX12" fmla="*/ 1256364 w 3376824"/>
              <a:gd name="connsiteY12" fmla="*/ 792088 h 2431350"/>
              <a:gd name="connsiteX13" fmla="*/ 1256364 w 3376824"/>
              <a:gd name="connsiteY13" fmla="*/ 612068 h 2431350"/>
              <a:gd name="connsiteX14" fmla="*/ 824316 w 3376824"/>
              <a:gd name="connsiteY14" fmla="*/ 612068 h 243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6824" h="2431350">
                <a:moveTo>
                  <a:pt x="1688412" y="0"/>
                </a:moveTo>
                <a:lnTo>
                  <a:pt x="2552508" y="612068"/>
                </a:lnTo>
                <a:lnTo>
                  <a:pt x="2120460" y="612068"/>
                </a:lnTo>
                <a:lnTo>
                  <a:pt x="2120460" y="792088"/>
                </a:lnTo>
                <a:lnTo>
                  <a:pt x="3103608" y="792088"/>
                </a:lnTo>
                <a:cubicBezTo>
                  <a:pt x="3254501" y="792088"/>
                  <a:pt x="3376824" y="914411"/>
                  <a:pt x="3376824" y="1065304"/>
                </a:cubicBezTo>
                <a:lnTo>
                  <a:pt x="3376824" y="2158134"/>
                </a:lnTo>
                <a:cubicBezTo>
                  <a:pt x="3376824" y="2309027"/>
                  <a:pt x="3254501" y="2431350"/>
                  <a:pt x="3103608" y="2431350"/>
                </a:cubicBezTo>
                <a:lnTo>
                  <a:pt x="273216" y="2431350"/>
                </a:lnTo>
                <a:cubicBezTo>
                  <a:pt x="122323" y="2431350"/>
                  <a:pt x="0" y="2309027"/>
                  <a:pt x="0" y="2158134"/>
                </a:cubicBezTo>
                <a:lnTo>
                  <a:pt x="0" y="1065304"/>
                </a:lnTo>
                <a:cubicBezTo>
                  <a:pt x="0" y="914411"/>
                  <a:pt x="122323" y="792088"/>
                  <a:pt x="273216" y="792088"/>
                </a:cubicBezTo>
                <a:lnTo>
                  <a:pt x="1256364" y="792088"/>
                </a:lnTo>
                <a:lnTo>
                  <a:pt x="1256364" y="612068"/>
                </a:lnTo>
                <a:lnTo>
                  <a:pt x="824316" y="61206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rgbClr val="003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780969" y="64244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Winter spring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overestimated</a:t>
            </a:r>
          </a:p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model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66ED-EE6C-4E7E-848D-94DB84BF3115}" type="slidenum">
              <a:rPr lang="sv-SE" smtClean="0"/>
              <a:pPr/>
              <a:t>9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96" y="2751921"/>
            <a:ext cx="9144000" cy="2262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9512" y="123478"/>
                <a:ext cx="8712968" cy="2525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Oceans display </a:t>
                </a:r>
                <a:r>
                  <a:rPr lang="en-GB" sz="2400" b="1" dirty="0" smtClean="0">
                    <a:solidFill>
                      <a:srgbClr val="EDE987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higher (yellower) </a:t>
                </a:r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f(RH)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GB" sz="24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groupChrPr>
                      <m:e/>
                    </m:groupChr>
                    <m:r>
                      <a:rPr lang="sv-SE" sz="24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sea salt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Continents </a:t>
                </a:r>
                <a:r>
                  <a:rPr lang="en-GB" sz="2400" b="1" dirty="0" smtClean="0">
                    <a:solidFill>
                      <a:srgbClr val="2A1975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lower (bluer) </a:t>
                </a:r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f(RH) values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GB" sz="24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groupChrPr>
                      <m:e/>
                    </m:groupChr>
                    <m:r>
                      <a:rPr lang="sv-SE" sz="24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BC/Organics/Mineral dust </a:t>
                </a:r>
              </a:p>
              <a:p>
                <a:r>
                  <a:rPr lang="en-GB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3478"/>
                <a:ext cx="8712968" cy="2525178"/>
              </a:xfrm>
              <a:prstGeom prst="rect">
                <a:avLst/>
              </a:prstGeom>
              <a:blipFill rotWithShape="0">
                <a:blip r:embed="rId3"/>
                <a:stretch>
                  <a:fillRect l="-909" t="-1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0" y="2326109"/>
            <a:ext cx="859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270333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 Eng Research 4 3 Powerpoint Template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 Light Crown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 Light Branch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U Dark Flame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mall_bla_eng.potx" id="{F23D3555-46AF-43E0-B447-B971B8895AD3}" vid="{EB8A71C9-D2B0-4E74-8389-D02B808E64FD}"/>
    </a:ext>
  </a:extLst>
</a:theme>
</file>

<file path=ppt/theme/theme5.xml><?xml version="1.0" encoding="utf-8"?>
<a:theme xmlns:a="http://schemas.openxmlformats.org/drawingml/2006/main" name="SU Dark Crown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mall_bla_eng.potx" id="{F23D3555-46AF-43E0-B447-B971B8895AD3}" vid="{060AA54C-41E7-4652-A7D3-C179265A15CB}"/>
    </a:ext>
  </a:extLst>
</a:theme>
</file>

<file path=ppt/theme/theme6.xml><?xml version="1.0" encoding="utf-8"?>
<a:theme xmlns:a="http://schemas.openxmlformats.org/drawingml/2006/main" name="SU Dark Branch">
  <a:themeElements>
    <a:clrScheme name="SU">
      <a:dk1>
        <a:srgbClr val="002F5F"/>
      </a:dk1>
      <a:lt1>
        <a:srgbClr val="FFFFFF"/>
      </a:lt1>
      <a:dk2>
        <a:srgbClr val="002F5F"/>
      </a:dk2>
      <a:lt2>
        <a:srgbClr val="808080"/>
      </a:lt2>
      <a:accent1>
        <a:srgbClr val="A3A86B"/>
      </a:accent1>
      <a:accent2>
        <a:srgbClr val="ACDEE6"/>
      </a:accent2>
      <a:accent3>
        <a:srgbClr val="9BB2CE"/>
      </a:accent3>
      <a:accent4>
        <a:srgbClr val="D95E00"/>
      </a:accent4>
      <a:accent5>
        <a:srgbClr val="DADCC3"/>
      </a:accent5>
      <a:accent6>
        <a:srgbClr val="FF9B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mall_bla_eng.potx" id="{F23D3555-46AF-43E0-B447-B971B8895AD3}" vid="{217C70B5-6442-4FE7-9356-F704A7D5D177}"/>
    </a:ext>
  </a:ext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 Research Template 16 9</Template>
  <TotalTime>1709</TotalTime>
  <Words>276</Words>
  <Application>Microsoft Office PowerPoint</Application>
  <PresentationFormat>On-screen Show (16:9)</PresentationFormat>
  <Paragraphs>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Cambria Math</vt:lpstr>
      <vt:lpstr>Verdana</vt:lpstr>
      <vt:lpstr>SU Eng Research 4 3 Powerpoint Template</vt:lpstr>
      <vt:lpstr>SU Light Crown</vt:lpstr>
      <vt:lpstr>SU Light Branch</vt:lpstr>
      <vt:lpstr>SU Dark Flame</vt:lpstr>
      <vt:lpstr>SU Dark Crown</vt:lpstr>
      <vt:lpstr>SU Dark Branch</vt:lpstr>
      <vt:lpstr>Light scattering enhancement factor: Discrepancies between model and Observations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Hewlett-Packard Company</dc:creator>
  <cp:lastModifiedBy>Vera Franke</cp:lastModifiedBy>
  <cp:revision>52</cp:revision>
  <dcterms:created xsi:type="dcterms:W3CDTF">2018-11-21T12:15:00Z</dcterms:created>
  <dcterms:modified xsi:type="dcterms:W3CDTF">2019-10-24T07:46:53Z</dcterms:modified>
</cp:coreProperties>
</file>